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74" r:id="rId5"/>
    <p:sldId id="275" r:id="rId6"/>
    <p:sldId id="260" r:id="rId7"/>
    <p:sldId id="258" r:id="rId8"/>
    <p:sldId id="276" r:id="rId9"/>
    <p:sldId id="267" r:id="rId10"/>
    <p:sldId id="266" r:id="rId11"/>
    <p:sldId id="279" r:id="rId12"/>
    <p:sldId id="264" r:id="rId13"/>
    <p:sldId id="268" r:id="rId14"/>
    <p:sldId id="269" r:id="rId15"/>
    <p:sldId id="270"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03-Jan-20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03-Jan-20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03-Jan-20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Autofit/>
          </a:bodyPr>
          <a:lstStyle/>
          <a:p>
            <a:r>
              <a:rPr lang="en-US" sz="4800" dirty="0" smtClean="0">
                <a:latin typeface="AR ESSENCE" pitchFamily="2" charset="0"/>
              </a:rPr>
              <a:t>DEPARTMENT OF CIVIL ENGINEERING</a:t>
            </a:r>
            <a:endParaRPr lang="en-US" sz="4800" dirty="0">
              <a:latin typeface="AR ESSENCE" pitchFamily="2" charset="0"/>
            </a:endParaRPr>
          </a:p>
        </p:txBody>
      </p:sp>
      <p:sp>
        <p:nvSpPr>
          <p:cNvPr id="3" name="Subtitle 2"/>
          <p:cNvSpPr>
            <a:spLocks noGrp="1"/>
          </p:cNvSpPr>
          <p:nvPr>
            <p:ph type="subTitle" idx="1"/>
          </p:nvPr>
        </p:nvSpPr>
        <p:spPr>
          <a:xfrm>
            <a:off x="1371600" y="1447800"/>
            <a:ext cx="6400800" cy="1143000"/>
          </a:xfrm>
        </p:spPr>
        <p:txBody>
          <a:bodyPr>
            <a:normAutofit lnSpcReduction="10000"/>
          </a:bodyPr>
          <a:lstStyle/>
          <a:p>
            <a:endParaRPr lang="en-US" dirty="0" smtClean="0">
              <a:latin typeface="Aparajita" pitchFamily="34" charset="0"/>
              <a:cs typeface="Aparajita" pitchFamily="34" charset="0"/>
            </a:endParaRPr>
          </a:p>
          <a:p>
            <a:r>
              <a:rPr lang="en-US" b="1" dirty="0" smtClean="0">
                <a:latin typeface="Aparajita" pitchFamily="34" charset="0"/>
                <a:cs typeface="Aparajita" pitchFamily="34" charset="0"/>
              </a:rPr>
              <a:t>PRESENTED BY:</a:t>
            </a:r>
          </a:p>
          <a:p>
            <a:r>
              <a:rPr lang="en-US" b="1" dirty="0" smtClean="0">
                <a:latin typeface="Aparajita" pitchFamily="34" charset="0"/>
                <a:cs typeface="Aparajita" pitchFamily="34" charset="0"/>
              </a:rPr>
              <a:t>Mr. Ajit Kumar</a:t>
            </a:r>
          </a:p>
          <a:p>
            <a:endParaRPr lang="en-US" b="1" dirty="0">
              <a:latin typeface="Aparajita" pitchFamily="34" charset="0"/>
              <a:cs typeface="Aparajita" pitchFamily="34" charset="0"/>
            </a:endParaRPr>
          </a:p>
        </p:txBody>
      </p:sp>
      <p:sp>
        <p:nvSpPr>
          <p:cNvPr id="4" name="Rectangle 3"/>
          <p:cNvSpPr/>
          <p:nvPr/>
        </p:nvSpPr>
        <p:spPr>
          <a:xfrm>
            <a:off x="381000" y="2514600"/>
            <a:ext cx="8229600" cy="39624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latin typeface="Aparajita" pitchFamily="34" charset="0"/>
                <a:cs typeface="Aparajita" pitchFamily="34" charset="0"/>
              </a:rPr>
              <a:t>1. GOVERNMENT SECTOR</a:t>
            </a:r>
          </a:p>
          <a:p>
            <a:r>
              <a:rPr lang="en-US" dirty="0" smtClean="0">
                <a:latin typeface="Aparajita" pitchFamily="34" charset="0"/>
                <a:cs typeface="Aparajita" pitchFamily="34" charset="0"/>
              </a:rPr>
              <a:t>      PLANNING</a:t>
            </a:r>
          </a:p>
          <a:p>
            <a:r>
              <a:rPr lang="en-US" dirty="0" smtClean="0">
                <a:latin typeface="Aparajita" pitchFamily="34" charset="0"/>
                <a:cs typeface="Aparajita" pitchFamily="34" charset="0"/>
              </a:rPr>
              <a:t>      DESIGNING</a:t>
            </a:r>
          </a:p>
          <a:p>
            <a:r>
              <a:rPr lang="en-US" dirty="0" smtClean="0">
                <a:latin typeface="Aparajita" pitchFamily="34" charset="0"/>
                <a:cs typeface="Aparajita" pitchFamily="34" charset="0"/>
              </a:rPr>
              <a:t>      MAINTAINANCE</a:t>
            </a:r>
          </a:p>
          <a:p>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JobS</a:t>
            </a:r>
            <a:r>
              <a:rPr lang="en-US" dirty="0" smtClean="0">
                <a:latin typeface="Aparajita" pitchFamily="34" charset="0"/>
                <a:cs typeface="Aparajita" pitchFamily="34" charset="0"/>
              </a:rPr>
              <a:t> in : SSC , PSUs ,BHEL , GAIL ,CIL etc.</a:t>
            </a:r>
          </a:p>
          <a:p>
            <a:pPr>
              <a:buNone/>
            </a:pPr>
            <a:r>
              <a:rPr lang="en-US" dirty="0" smtClean="0">
                <a:latin typeface="Aparajita" pitchFamily="34" charset="0"/>
                <a:cs typeface="Aparajita" pitchFamily="34" charset="0"/>
              </a:rPr>
              <a:t>2.  PRIVATE SECTOR</a:t>
            </a:r>
          </a:p>
          <a:p>
            <a:pPr>
              <a:buFont typeface="Arial" pitchFamily="34" charset="0"/>
              <a:buChar char="•"/>
            </a:pPr>
            <a:r>
              <a:rPr lang="en-US" sz="2800" dirty="0" smtClean="0">
                <a:latin typeface="Aparajita" pitchFamily="34" charset="0"/>
                <a:cs typeface="Aparajita" pitchFamily="34" charset="0"/>
              </a:rPr>
              <a:t>     LARSEN AND TUBRO</a:t>
            </a:r>
          </a:p>
          <a:p>
            <a:pPr>
              <a:buFont typeface="Arial" pitchFamily="34" charset="0"/>
              <a:buChar char="•"/>
            </a:pPr>
            <a:r>
              <a:rPr lang="en-US" sz="2800" dirty="0" smtClean="0">
                <a:latin typeface="Aparajita" pitchFamily="34" charset="0"/>
                <a:cs typeface="Aparajita" pitchFamily="34" charset="0"/>
              </a:rPr>
              <a:t>     GAMMON INDIA LTD.</a:t>
            </a:r>
          </a:p>
          <a:p>
            <a:pPr>
              <a:buFont typeface="Arial" pitchFamily="34" charset="0"/>
              <a:buChar char="•"/>
            </a:pPr>
            <a:r>
              <a:rPr lang="en-US" sz="2800" dirty="0" smtClean="0">
                <a:latin typeface="Aparajita" pitchFamily="34" charset="0"/>
                <a:cs typeface="Aparajita" pitchFamily="34" charset="0"/>
              </a:rPr>
              <a:t>     IVRCL INFRASTRUCTURE &amp; PROJECTS LTD</a:t>
            </a:r>
          </a:p>
          <a:p>
            <a:pPr>
              <a:buFont typeface="Arial" pitchFamily="34" charset="0"/>
              <a:buChar char="•"/>
            </a:pPr>
            <a:r>
              <a:rPr lang="en-US" sz="2800" dirty="0" smtClean="0">
                <a:latin typeface="Aparajita" pitchFamily="34" charset="0"/>
                <a:cs typeface="Aparajita" pitchFamily="34" charset="0"/>
              </a:rPr>
              <a:t>     JAYPEE GROUP   </a:t>
            </a:r>
          </a:p>
          <a:p>
            <a:pPr>
              <a:buFont typeface="Arial" pitchFamily="34" charset="0"/>
              <a:buChar char="•"/>
            </a:pPr>
            <a:r>
              <a:rPr lang="en-US" sz="2800" dirty="0" smtClean="0">
                <a:latin typeface="Aparajita" pitchFamily="34" charset="0"/>
                <a:cs typeface="Aparajita" pitchFamily="34" charset="0"/>
              </a:rPr>
              <a:t>     VARIOUS CONSTRUCTION COMPANIES.</a:t>
            </a:r>
          </a:p>
          <a:p>
            <a:pPr>
              <a:buNone/>
            </a:pPr>
            <a:r>
              <a:rPr lang="en-US" sz="2800" dirty="0" smtClean="0">
                <a:latin typeface="Aparajita" pitchFamily="34" charset="0"/>
                <a:cs typeface="Aparajita" pitchFamily="34" charset="0"/>
              </a:rPr>
              <a:t>         </a:t>
            </a:r>
            <a:endParaRPr lang="en-US" dirty="0" smtClean="0">
              <a:latin typeface="Aparajita" pitchFamily="34" charset="0"/>
              <a:cs typeface="Aparajita" pitchFamily="34" charset="0"/>
            </a:endParaRPr>
          </a:p>
        </p:txBody>
      </p:sp>
      <p:sp>
        <p:nvSpPr>
          <p:cNvPr id="5" name="TextBox 4"/>
          <p:cNvSpPr txBox="1"/>
          <p:nvPr/>
        </p:nvSpPr>
        <p:spPr>
          <a:xfrm>
            <a:off x="533400" y="457200"/>
            <a:ext cx="6629400" cy="646331"/>
          </a:xfrm>
          <a:prstGeom prst="rect">
            <a:avLst/>
          </a:prstGeom>
          <a:noFill/>
        </p:spPr>
        <p:txBody>
          <a:bodyPr wrap="square" rtlCol="0">
            <a:spAutoFit/>
          </a:bodyPr>
          <a:lstStyle/>
          <a:p>
            <a:pPr algn="ctr"/>
            <a:r>
              <a:rPr lang="en-US" sz="3600" b="1" dirty="0" smtClean="0">
                <a:latin typeface="Aparajita" pitchFamily="34" charset="0"/>
                <a:cs typeface="Aparajita" pitchFamily="34" charset="0"/>
              </a:rPr>
              <a:t>JOB  OPPORTUNITIES</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lstStyle/>
          <a:p>
            <a:pPr>
              <a:buNone/>
            </a:pPr>
            <a:r>
              <a:rPr lang="en-US" dirty="0" smtClean="0">
                <a:latin typeface="Aparajita" pitchFamily="34" charset="0"/>
                <a:cs typeface="Aparajita" pitchFamily="34" charset="0"/>
              </a:rPr>
              <a:t>				</a:t>
            </a:r>
            <a:r>
              <a:rPr lang="en-US" sz="3200" b="1" dirty="0" smtClean="0">
                <a:solidFill>
                  <a:schemeClr val="tx2">
                    <a:lumMod val="75000"/>
                  </a:schemeClr>
                </a:solidFill>
                <a:latin typeface="Aparajita" pitchFamily="34" charset="0"/>
                <a:cs typeface="Aparajita" pitchFamily="34" charset="0"/>
              </a:rPr>
              <a:t>WHY CPC ?</a:t>
            </a:r>
          </a:p>
          <a:p>
            <a:r>
              <a:rPr lang="en-US" dirty="0" smtClean="0">
                <a:latin typeface="Aparajita" pitchFamily="34" charset="0"/>
                <a:cs typeface="Aparajita" pitchFamily="34" charset="0"/>
              </a:rPr>
              <a:t>Because of its </a:t>
            </a:r>
            <a:r>
              <a:rPr lang="en-US" b="1" dirty="0" smtClean="0">
                <a:latin typeface="Aparajita" pitchFamily="34" charset="0"/>
                <a:cs typeface="Aparajita" pitchFamily="34" charset="0"/>
              </a:rPr>
              <a:t>peaceful environment</a:t>
            </a:r>
            <a:r>
              <a:rPr lang="en-US" dirty="0" smtClean="0">
                <a:latin typeface="Aparajita" pitchFamily="34" charset="0"/>
                <a:cs typeface="Aparajita" pitchFamily="34" charset="0"/>
              </a:rPr>
              <a:t>.</a:t>
            </a:r>
          </a:p>
          <a:p>
            <a:r>
              <a:rPr lang="en-US" dirty="0" smtClean="0">
                <a:latin typeface="Aparajita" pitchFamily="34" charset="0"/>
                <a:cs typeface="Aparajita" pitchFamily="34" charset="0"/>
              </a:rPr>
              <a:t>Because of locality it is next to CHANDIL DAM, a hydraulic structure  which consists of </a:t>
            </a:r>
            <a:r>
              <a:rPr lang="en-US" b="1" dirty="0" smtClean="0">
                <a:latin typeface="Aparajita" pitchFamily="34" charset="0"/>
                <a:cs typeface="Aparajita" pitchFamily="34" charset="0"/>
              </a:rPr>
              <a:t>lots of engineering aspects</a:t>
            </a:r>
            <a:r>
              <a:rPr lang="en-US" dirty="0" smtClean="0">
                <a:latin typeface="Aparajita" pitchFamily="34" charset="0"/>
                <a:cs typeface="Aparajita" pitchFamily="34" charset="0"/>
              </a:rPr>
              <a:t>.</a:t>
            </a:r>
          </a:p>
          <a:p>
            <a:r>
              <a:rPr lang="en-US" dirty="0" smtClean="0">
                <a:latin typeface="Aparajita" pitchFamily="34" charset="0"/>
                <a:cs typeface="Aparajita" pitchFamily="34" charset="0"/>
              </a:rPr>
              <a:t> Wide range of lab set up which give </a:t>
            </a:r>
            <a:r>
              <a:rPr lang="en-US" b="1" dirty="0" smtClean="0">
                <a:latin typeface="Aparajita" pitchFamily="34" charset="0"/>
                <a:cs typeface="Aparajita" pitchFamily="34" charset="0"/>
              </a:rPr>
              <a:t>primary knowledge necessary to civil engineers</a:t>
            </a:r>
            <a:r>
              <a:rPr lang="en-US" dirty="0" smtClean="0">
                <a:latin typeface="Aparajita" pitchFamily="34" charset="0"/>
                <a:cs typeface="Aparajita" pitchFamily="34" charset="0"/>
              </a:rPr>
              <a:t>. </a:t>
            </a:r>
          </a:p>
          <a:p>
            <a:r>
              <a:rPr lang="en-US" b="1" dirty="0" smtClean="0">
                <a:latin typeface="Aparajita" pitchFamily="34" charset="0"/>
                <a:cs typeface="Aparajita" pitchFamily="34" charset="0"/>
              </a:rPr>
              <a:t>Semi </a:t>
            </a:r>
            <a:r>
              <a:rPr lang="en-US" b="1" dirty="0" err="1" smtClean="0">
                <a:latin typeface="Aparajita" pitchFamily="34" charset="0"/>
                <a:cs typeface="Aparajita" pitchFamily="34" charset="0"/>
              </a:rPr>
              <a:t>govt</a:t>
            </a:r>
            <a:r>
              <a:rPr lang="en-US" b="1" dirty="0" smtClean="0">
                <a:latin typeface="Aparajita" pitchFamily="34" charset="0"/>
                <a:cs typeface="Aparajita" pitchFamily="34" charset="0"/>
              </a:rPr>
              <a:t> college </a:t>
            </a:r>
            <a:r>
              <a:rPr lang="en-US" dirty="0" smtClean="0">
                <a:latin typeface="Aparajita" pitchFamily="34" charset="0"/>
                <a:cs typeface="Aparajita" pitchFamily="34" charset="0"/>
              </a:rPr>
              <a:t>(PPP mode) collaborated with </a:t>
            </a:r>
            <a:r>
              <a:rPr lang="en-US" b="1" dirty="0" smtClean="0">
                <a:latin typeface="Aparajita" pitchFamily="34" charset="0"/>
                <a:cs typeface="Aparajita" pitchFamily="34" charset="0"/>
              </a:rPr>
              <a:t>JIS group, biggest educational institutional group of eastern India</a:t>
            </a:r>
            <a:r>
              <a:rPr lang="en-US" dirty="0" smtClean="0">
                <a:latin typeface="Aparajita" pitchFamily="34" charset="0"/>
                <a:cs typeface="Aparajita" pitchFamily="34" charset="0"/>
              </a:rPr>
              <a:t>. That makes easier placement for diploma passing aspirants.</a:t>
            </a:r>
          </a:p>
          <a:p>
            <a:r>
              <a:rPr lang="en-US" b="1" dirty="0" smtClean="0">
                <a:latin typeface="Aparajita" pitchFamily="34" charset="0"/>
                <a:cs typeface="Aparajita" pitchFamily="34" charset="0"/>
              </a:rPr>
              <a:t>Expert lectures , Institution Industry Interaction program </a:t>
            </a:r>
            <a:r>
              <a:rPr lang="en-US" dirty="0" smtClean="0">
                <a:latin typeface="Aparajita" pitchFamily="34" charset="0"/>
                <a:cs typeface="Aparajita" pitchFamily="34" charset="0"/>
              </a:rPr>
              <a:t>at frequent.</a:t>
            </a:r>
          </a:p>
          <a:p>
            <a:r>
              <a:rPr lang="en-US" dirty="0" smtClean="0">
                <a:latin typeface="Aparajita" pitchFamily="34" charset="0"/>
                <a:cs typeface="Aparajita" pitchFamily="34" charset="0"/>
              </a:rPr>
              <a:t>These create </a:t>
            </a:r>
            <a:r>
              <a:rPr lang="en-US" b="1" dirty="0" smtClean="0">
                <a:latin typeface="Aparajita" pitchFamily="34" charset="0"/>
                <a:cs typeface="Aparajita" pitchFamily="34" charset="0"/>
              </a:rPr>
              <a:t>less diversion and more focused study</a:t>
            </a:r>
            <a:r>
              <a:rPr lang="en-US" dirty="0" smtClean="0">
                <a:latin typeface="Aparajita" pitchFamily="34" charset="0"/>
                <a:cs typeface="Aparajita" pitchFamily="34" charset="0"/>
              </a:rPr>
              <a:t>.</a:t>
            </a:r>
            <a:endParaRPr lang="en-US" dirty="0">
              <a:latin typeface="Aparajita" pitchFamily="34" charset="0"/>
              <a:cs typeface="Aparajit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2971800" cy="54102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0"/>
            <a:ext cx="3962400" cy="3429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3581400"/>
            <a:ext cx="3657600" cy="28956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3657600" cy="51054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457200"/>
            <a:ext cx="4495800" cy="28956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400" y="3657600"/>
            <a:ext cx="4495800" cy="28956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114800" cy="6477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400" y="0"/>
            <a:ext cx="4495800" cy="39624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3429000"/>
            <a:ext cx="4800600" cy="34290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534400" cy="36576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3810000"/>
            <a:ext cx="4648200" cy="30480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24400" y="3810000"/>
            <a:ext cx="4419600" cy="30480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lstStyle/>
          <a:p>
            <a:pPr>
              <a:buNone/>
            </a:pPr>
            <a:endParaRPr lang="en-US" dirty="0" smtClean="0">
              <a:latin typeface="Aparajita" pitchFamily="34" charset="0"/>
              <a:cs typeface="Aparajita" pitchFamily="34" charset="0"/>
            </a:endParaRPr>
          </a:p>
          <a:p>
            <a:pPr algn="ctr">
              <a:buNone/>
            </a:pPr>
            <a:r>
              <a:rPr lang="en-US" sz="3200" dirty="0" smtClean="0">
                <a:latin typeface="Aparajita" pitchFamily="34" charset="0"/>
                <a:cs typeface="Aparajita" pitchFamily="34" charset="0"/>
              </a:rPr>
              <a:t>  It is </a:t>
            </a:r>
          </a:p>
          <a:p>
            <a:pPr>
              <a:buNone/>
            </a:pPr>
            <a:r>
              <a:rPr lang="en-US" dirty="0" smtClean="0">
                <a:latin typeface="Aparajita" pitchFamily="34" charset="0"/>
                <a:cs typeface="Aparajita" pitchFamily="34" charset="0"/>
              </a:rPr>
              <a:t>		PLANNING,</a:t>
            </a:r>
          </a:p>
          <a:p>
            <a:pPr>
              <a:buNone/>
            </a:pPr>
            <a:r>
              <a:rPr lang="en-US" dirty="0" smtClean="0">
                <a:latin typeface="Aparajita" pitchFamily="34" charset="0"/>
                <a:cs typeface="Aparajita" pitchFamily="34" charset="0"/>
              </a:rPr>
              <a:t>			DESIGING, </a:t>
            </a:r>
          </a:p>
          <a:p>
            <a:pPr>
              <a:buNone/>
            </a:pPr>
            <a:r>
              <a:rPr lang="en-US" dirty="0" smtClean="0">
                <a:latin typeface="Aparajita" pitchFamily="34" charset="0"/>
                <a:cs typeface="Aparajita" pitchFamily="34" charset="0"/>
              </a:rPr>
              <a:t>				EXECUTION and 						MAINTAINANCE </a:t>
            </a:r>
          </a:p>
          <a:p>
            <a:pPr algn="ctr">
              <a:buNone/>
            </a:pPr>
            <a:r>
              <a:rPr lang="en-US" dirty="0" smtClean="0">
                <a:latin typeface="Aparajita" pitchFamily="34" charset="0"/>
                <a:cs typeface="Aparajita" pitchFamily="34" charset="0"/>
              </a:rPr>
              <a:t>	is just next to </a:t>
            </a:r>
          </a:p>
          <a:p>
            <a:pPr algn="ctr">
              <a:buNone/>
            </a:pPr>
            <a:r>
              <a:rPr lang="en-US" dirty="0" smtClean="0">
                <a:latin typeface="Aparajita" pitchFamily="34" charset="0"/>
                <a:cs typeface="Aparajita" pitchFamily="34" charset="0"/>
              </a:rPr>
              <a:t>	</a:t>
            </a:r>
            <a:r>
              <a:rPr lang="en-US" sz="3600" dirty="0" smtClean="0">
                <a:latin typeface="Aparajita" pitchFamily="34" charset="0"/>
                <a:cs typeface="Aparajita" pitchFamily="34" charset="0"/>
              </a:rPr>
              <a:t>CIVIL ENGINEERING.</a:t>
            </a:r>
            <a:endParaRPr lang="en-US" dirty="0">
              <a:latin typeface="Aparajita" pitchFamily="34" charset="0"/>
              <a:cs typeface="Aparajit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4846320"/>
          </a:xfrm>
        </p:spPr>
        <p:txBody>
          <a:bodyPr/>
          <a:lstStyle/>
          <a:p>
            <a:pPr algn="ctr">
              <a:buNone/>
            </a:pPr>
            <a:r>
              <a:rPr lang="en-US" sz="3600" b="1" dirty="0" smtClean="0">
                <a:latin typeface="Aparajita" pitchFamily="34" charset="0"/>
                <a:cs typeface="Aparajita" pitchFamily="34" charset="0"/>
              </a:rPr>
              <a:t> THANKS TO ALL.</a:t>
            </a:r>
          </a:p>
          <a:p>
            <a:pPr>
              <a:buNone/>
            </a:pPr>
            <a:endParaRPr lang="en-US" dirty="0" smtClean="0">
              <a:latin typeface="Aparajita" pitchFamily="34" charset="0"/>
              <a:cs typeface="Aparajita" pitchFamily="34" charset="0"/>
            </a:endParaRPr>
          </a:p>
          <a:p>
            <a:pPr>
              <a:buNone/>
            </a:pPr>
            <a:endParaRPr lang="en-US" dirty="0" smtClean="0">
              <a:latin typeface="Aparajita" pitchFamily="34" charset="0"/>
              <a:cs typeface="Aparajita" pitchFamily="34" charset="0"/>
            </a:endParaRPr>
          </a:p>
          <a:p>
            <a:pPr algn="ctr">
              <a:buNone/>
            </a:pPr>
            <a:r>
              <a:rPr lang="en-US" sz="4400" dirty="0" smtClean="0">
                <a:latin typeface="AR ESSENCE" pitchFamily="2" charset="0"/>
                <a:cs typeface="Aparajita" pitchFamily="34" charset="0"/>
              </a:rPr>
              <a:t>HAVE A SPLENDID DAY AHEAD</a:t>
            </a:r>
          </a:p>
          <a:p>
            <a:pPr algn="ctr">
              <a:buNone/>
            </a:pPr>
            <a:endParaRPr lang="en-US" sz="4400" dirty="0" smtClean="0">
              <a:latin typeface="AR ESSENCE" pitchFamily="2" charset="0"/>
              <a:cs typeface="Aparajita" pitchFamily="34" charset="0"/>
            </a:endParaRPr>
          </a:p>
          <a:p>
            <a:pPr algn="ctr">
              <a:buNone/>
            </a:pPr>
            <a:r>
              <a:rPr lang="en-US" sz="1600" dirty="0" smtClean="0">
                <a:latin typeface="AR ESSENCE" pitchFamily="2" charset="0"/>
                <a:cs typeface="Aparajita" pitchFamily="34" charset="0"/>
              </a:rPr>
              <a:t> 					REGARDS –</a:t>
            </a:r>
          </a:p>
          <a:p>
            <a:pPr algn="ctr">
              <a:buNone/>
            </a:pPr>
            <a:r>
              <a:rPr lang="en-US" sz="1600" dirty="0" smtClean="0">
                <a:latin typeface="AR ESSENCE" pitchFamily="2" charset="0"/>
                <a:cs typeface="Aparajita" pitchFamily="34" charset="0"/>
              </a:rPr>
              <a:t>						AJIT KUMAR</a:t>
            </a:r>
          </a:p>
          <a:p>
            <a:pPr algn="ctr">
              <a:buNone/>
            </a:pPr>
            <a:r>
              <a:rPr lang="en-US" sz="1600" dirty="0" smtClean="0">
                <a:latin typeface="AR ESSENCE" pitchFamily="2" charset="0"/>
                <a:cs typeface="Aparajita" pitchFamily="34" charset="0"/>
              </a:rPr>
              <a:t>						Lecturer </a:t>
            </a:r>
          </a:p>
          <a:p>
            <a:pPr algn="ctr">
              <a:buNone/>
            </a:pPr>
            <a:r>
              <a:rPr lang="en-US" sz="1600" dirty="0" smtClean="0">
                <a:latin typeface="AR ESSENCE" pitchFamily="2" charset="0"/>
                <a:cs typeface="Aparajita" pitchFamily="34" charset="0"/>
              </a:rPr>
              <a:t>						Civil engineering dept.</a:t>
            </a:r>
          </a:p>
          <a:p>
            <a:pPr algn="ctr">
              <a:buNone/>
            </a:pPr>
            <a:r>
              <a:rPr lang="en-US" sz="1600" dirty="0" smtClean="0">
                <a:latin typeface="AR ESSENCE" pitchFamily="2" charset="0"/>
                <a:cs typeface="Aparajita" pitchFamily="34" charset="0"/>
              </a:rPr>
              <a:t>						Chandil Polytechnic Chandil.</a:t>
            </a:r>
            <a:endParaRPr lang="en-US" sz="1600" dirty="0">
              <a:latin typeface="AR ESSENCE" pitchFamily="2" charset="0"/>
              <a:cs typeface="Aparajit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Aparajita" pitchFamily="34" charset="0"/>
                <a:cs typeface="Aparajita" pitchFamily="34" charset="0"/>
              </a:rPr>
              <a:t>WHY CIVIL ENGINEERING ??</a:t>
            </a:r>
            <a:br>
              <a:rPr lang="en-US" b="1" dirty="0" smtClean="0">
                <a:solidFill>
                  <a:schemeClr val="tx1"/>
                </a:solidFill>
                <a:latin typeface="Aparajita" pitchFamily="34" charset="0"/>
                <a:cs typeface="Aparajita" pitchFamily="34" charset="0"/>
              </a:rPr>
            </a:br>
            <a:r>
              <a:rPr lang="en-US" sz="2000" b="1" dirty="0" smtClean="0">
                <a:solidFill>
                  <a:schemeClr val="tx1"/>
                </a:solidFill>
                <a:latin typeface="Aparajita" pitchFamily="34" charset="0"/>
                <a:cs typeface="Aparajita" pitchFamily="34" charset="0"/>
              </a:rPr>
              <a:t>CIVIL IN  BRIEF</a:t>
            </a:r>
            <a:endParaRPr lang="en-US" sz="2000" b="1" dirty="0">
              <a:solidFill>
                <a:schemeClr val="tx1"/>
              </a:solidFill>
              <a:latin typeface="Aparajita" pitchFamily="34" charset="0"/>
              <a:cs typeface="Aparajita" pitchFamily="34" charset="0"/>
            </a:endParaRPr>
          </a:p>
        </p:txBody>
      </p:sp>
      <p:sp>
        <p:nvSpPr>
          <p:cNvPr id="3" name="Content Placeholder 2"/>
          <p:cNvSpPr>
            <a:spLocks noGrp="1"/>
          </p:cNvSpPr>
          <p:nvPr>
            <p:ph idx="1"/>
          </p:nvPr>
        </p:nvSpPr>
        <p:spPr/>
        <p:txBody>
          <a:bodyPr>
            <a:normAutofit fontScale="92500" lnSpcReduction="10000"/>
          </a:bodyPr>
          <a:lstStyle/>
          <a:p>
            <a:pPr>
              <a:buNone/>
            </a:pPr>
            <a:endParaRPr lang="en-US" dirty="0" smtClean="0">
              <a:latin typeface="Aparajita" pitchFamily="34" charset="0"/>
              <a:cs typeface="Aparajita" pitchFamily="34" charset="0"/>
            </a:endParaRPr>
          </a:p>
          <a:p>
            <a:r>
              <a:rPr lang="en-US" dirty="0" smtClean="0">
                <a:latin typeface="Aparajita" pitchFamily="34" charset="0"/>
                <a:cs typeface="Aparajita" pitchFamily="34" charset="0"/>
              </a:rPr>
              <a:t>Since time immemorial, human beings have been engaged in building all kinds of edifices. From huts made of mud to </a:t>
            </a:r>
            <a:r>
              <a:rPr lang="en-US" dirty="0" err="1" smtClean="0">
                <a:latin typeface="Aparajita" pitchFamily="34" charset="0"/>
                <a:cs typeface="Aparajita" pitchFamily="34" charset="0"/>
              </a:rPr>
              <a:t>Taj</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Mahal</a:t>
            </a:r>
            <a:r>
              <a:rPr lang="en-US" dirty="0" smtClean="0">
                <a:latin typeface="Aparajita" pitchFamily="34" charset="0"/>
                <a:cs typeface="Aparajita" pitchFamily="34" charset="0"/>
              </a:rPr>
              <a:t>, we have definitely come a long way.</a:t>
            </a:r>
          </a:p>
          <a:p>
            <a:r>
              <a:rPr lang="en-US" dirty="0" smtClean="0">
                <a:latin typeface="Aparajita" pitchFamily="34" charset="0"/>
                <a:cs typeface="Aparajita" pitchFamily="34" charset="0"/>
              </a:rPr>
              <a:t>Human beings had moved on to construct houses, palaces, canals, dams, highways etc.</a:t>
            </a:r>
          </a:p>
          <a:p>
            <a:r>
              <a:rPr lang="en-US" dirty="0" smtClean="0">
                <a:latin typeface="Aparajita" pitchFamily="34" charset="0"/>
                <a:cs typeface="Aparajita" pitchFamily="34" charset="0"/>
              </a:rPr>
              <a:t>Some significant structures from the past include the Stonehenge in Britain, the Great Pyramid of Giza, the Roman Coliseum, the Great Wall of China and the magnificent </a:t>
            </a:r>
            <a:r>
              <a:rPr lang="en-US" dirty="0" err="1" smtClean="0">
                <a:latin typeface="Aparajita" pitchFamily="34" charset="0"/>
                <a:cs typeface="Aparajita" pitchFamily="34" charset="0"/>
              </a:rPr>
              <a:t>Taj</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Mahal</a:t>
            </a:r>
            <a:r>
              <a:rPr lang="en-US" dirty="0" smtClean="0">
                <a:latin typeface="Aparajita" pitchFamily="34" charset="0"/>
                <a:cs typeface="Aparajita" pitchFamily="34" charset="0"/>
              </a:rPr>
              <a:t>.</a:t>
            </a:r>
          </a:p>
          <a:p>
            <a:r>
              <a:rPr lang="en-US" dirty="0" smtClean="0">
                <a:latin typeface="Aparajita" pitchFamily="34" charset="0"/>
                <a:cs typeface="Aparajita" pitchFamily="34" charset="0"/>
              </a:rPr>
              <a:t>Amongst all branches of engineering, the range and application of civil engineering is the broadest and the most visible. In fact, the entire infrastructural framework of a modern nation is the creation of civil engineers.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31838"/>
          </a:xfrm>
        </p:spPr>
        <p:txBody>
          <a:bodyPr>
            <a:normAutofit/>
          </a:bodyPr>
          <a:lstStyle/>
          <a:p>
            <a:r>
              <a:rPr lang="en-US" sz="3200" b="1" dirty="0" smtClean="0">
                <a:solidFill>
                  <a:schemeClr val="tx1"/>
                </a:solidFill>
                <a:latin typeface="Aparajita" pitchFamily="34" charset="0"/>
                <a:cs typeface="Aparajita" pitchFamily="34" charset="0"/>
              </a:rPr>
              <a:t>CIVIL ENGINEERING CAN BE SEEN AS -</a:t>
            </a:r>
            <a:endParaRPr lang="en-US" sz="3200" b="1" dirty="0">
              <a:solidFill>
                <a:schemeClr val="tx1"/>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US" dirty="0" smtClean="0">
                <a:latin typeface="Aparajita" pitchFamily="34" charset="0"/>
                <a:cs typeface="Aparajita" pitchFamily="34" charset="0"/>
              </a:rPr>
              <a:t>There is huge demand for civil engineers in India and it is also expected to get a boost as the country gets ready to upgrade its infrastructure with growing economic .</a:t>
            </a:r>
          </a:p>
          <a:p>
            <a:pPr>
              <a:buNone/>
            </a:pPr>
            <a:endParaRPr lang="en-US" dirty="0" smtClean="0">
              <a:latin typeface="Aparajita" pitchFamily="34" charset="0"/>
              <a:cs typeface="Aparajita" pitchFamily="34" charset="0"/>
            </a:endParaRPr>
          </a:p>
          <a:p>
            <a:r>
              <a:rPr lang="en-US" dirty="0" smtClean="0">
                <a:latin typeface="Aparajita" pitchFamily="34" charset="0"/>
                <a:cs typeface="Aparajita" pitchFamily="34" charset="0"/>
              </a:rPr>
              <a:t>There are equally good opportunities in the private sector for civil engineers. A major opening for qualified civil engineers is also in armed forces where they can make vital contribution to the protection of the country. Last but not the least you can set up your own engineering consultancy.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7772399" cy="646331"/>
          </a:xfrm>
          <a:prstGeom prst="rect">
            <a:avLst/>
          </a:prstGeom>
        </p:spPr>
        <p:txBody>
          <a:bodyPr wrap="square">
            <a:spAutoFit/>
          </a:bodyPr>
          <a:lstStyle/>
          <a:p>
            <a:pPr algn="ctr"/>
            <a:r>
              <a:rPr lang="en-US" sz="3600" b="1" dirty="0" smtClean="0">
                <a:solidFill>
                  <a:schemeClr val="tx2">
                    <a:lumMod val="75000"/>
                  </a:schemeClr>
                </a:solidFill>
                <a:latin typeface="Aparajita" pitchFamily="34" charset="0"/>
                <a:cs typeface="Aparajita" pitchFamily="34" charset="0"/>
              </a:rPr>
              <a:t>Mission and Vision of the department</a:t>
            </a:r>
            <a:endParaRPr lang="en-US" sz="3600" dirty="0">
              <a:solidFill>
                <a:schemeClr val="tx2">
                  <a:lumMod val="75000"/>
                </a:schemeClr>
              </a:solidFill>
              <a:latin typeface="Aparajita" pitchFamily="34" charset="0"/>
              <a:cs typeface="Aparajita" pitchFamily="34" charset="0"/>
            </a:endParaRPr>
          </a:p>
        </p:txBody>
      </p:sp>
      <p:sp>
        <p:nvSpPr>
          <p:cNvPr id="3" name="Rectangle 2"/>
          <p:cNvSpPr/>
          <p:nvPr/>
        </p:nvSpPr>
        <p:spPr>
          <a:xfrm>
            <a:off x="762000" y="2057400"/>
            <a:ext cx="7315200" cy="3416320"/>
          </a:xfrm>
          <a:prstGeom prst="rect">
            <a:avLst/>
          </a:prstGeom>
        </p:spPr>
        <p:txBody>
          <a:bodyPr wrap="square">
            <a:spAutoFit/>
          </a:bodyPr>
          <a:lstStyle/>
          <a:p>
            <a:r>
              <a:rPr lang="en-US" sz="2400" b="1" dirty="0" smtClean="0">
                <a:latin typeface="Aparajita" pitchFamily="34" charset="0"/>
                <a:cs typeface="Aparajita" pitchFamily="34" charset="0"/>
              </a:rPr>
              <a:t>Goal to achieve- </a:t>
            </a:r>
            <a:endParaRPr lang="en-US" sz="2400" dirty="0" smtClean="0">
              <a:latin typeface="Aparajita" pitchFamily="34" charset="0"/>
              <a:cs typeface="Aparajita" pitchFamily="34" charset="0"/>
            </a:endParaRPr>
          </a:p>
          <a:p>
            <a:pPr lvl="0">
              <a:buFont typeface="Arial" pitchFamily="34" charset="0"/>
              <a:buChar char="•"/>
            </a:pPr>
            <a:r>
              <a:rPr lang="en-US" sz="2400" dirty="0" smtClean="0">
                <a:latin typeface="Aparajita" pitchFamily="34" charset="0"/>
                <a:cs typeface="Aparajita" pitchFamily="34" charset="0"/>
              </a:rPr>
              <a:t>Deliver a </a:t>
            </a:r>
            <a:r>
              <a:rPr lang="en-US" sz="2400" b="1" dirty="0" smtClean="0">
                <a:latin typeface="Aparajita" pitchFamily="34" charset="0"/>
                <a:cs typeface="Aparajita" pitchFamily="34" charset="0"/>
              </a:rPr>
              <a:t>industry oriented knowledge</a:t>
            </a:r>
            <a:r>
              <a:rPr lang="en-US" sz="2400" dirty="0" smtClean="0">
                <a:latin typeface="Aparajita" pitchFamily="34" charset="0"/>
                <a:cs typeface="Aparajita" pitchFamily="34" charset="0"/>
              </a:rPr>
              <a:t> and </a:t>
            </a:r>
            <a:r>
              <a:rPr lang="en-US" sz="2400" b="1" dirty="0" smtClean="0">
                <a:latin typeface="Aparajita" pitchFamily="34" charset="0"/>
                <a:cs typeface="Aparajita" pitchFamily="34" charset="0"/>
              </a:rPr>
              <a:t>prepare our students as a leaders with good leadership ability in industry, business and academic</a:t>
            </a:r>
            <a:r>
              <a:rPr lang="en-US" sz="2400" dirty="0" smtClean="0">
                <a:latin typeface="Aparajita" pitchFamily="34" charset="0"/>
                <a:cs typeface="Aparajita" pitchFamily="34" charset="0"/>
              </a:rPr>
              <a:t>.</a:t>
            </a:r>
          </a:p>
          <a:p>
            <a:pPr lvl="0">
              <a:buFont typeface="Arial" pitchFamily="34" charset="0"/>
              <a:buChar char="•"/>
            </a:pPr>
            <a:r>
              <a:rPr lang="en-US" sz="2400" dirty="0" smtClean="0">
                <a:latin typeface="Aparajita" pitchFamily="34" charset="0"/>
                <a:cs typeface="Aparajita" pitchFamily="34" charset="0"/>
              </a:rPr>
              <a:t>Develop linkages with Industry and educational institutions in Jharkhand for excellence in teaching, Soft Skills, Project and Technology.</a:t>
            </a:r>
          </a:p>
          <a:p>
            <a:pPr lvl="0">
              <a:buFont typeface="Arial" pitchFamily="34" charset="0"/>
              <a:buChar char="•"/>
            </a:pPr>
            <a:r>
              <a:rPr lang="en-US" sz="2400" dirty="0" smtClean="0">
                <a:latin typeface="Aparajita" pitchFamily="34" charset="0"/>
                <a:cs typeface="Aparajita" pitchFamily="34" charset="0"/>
              </a:rPr>
              <a:t>Build a strong technical workforce that would bridge the gap between industry requirements and academic orientation.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4400"/>
            <a:ext cx="7772400" cy="3847207"/>
          </a:xfrm>
          <a:prstGeom prst="rect">
            <a:avLst/>
          </a:prstGeom>
        </p:spPr>
        <p:txBody>
          <a:bodyPr wrap="square">
            <a:spAutoFit/>
          </a:bodyPr>
          <a:lstStyle/>
          <a:p>
            <a:r>
              <a:rPr lang="en-US" sz="4000" b="1" dirty="0" smtClean="0">
                <a:solidFill>
                  <a:schemeClr val="tx2">
                    <a:lumMod val="75000"/>
                  </a:schemeClr>
                </a:solidFill>
                <a:latin typeface="Aparajita" pitchFamily="34" charset="0"/>
                <a:cs typeface="Aparajita" pitchFamily="34" charset="0"/>
              </a:rPr>
              <a:t>VISION:</a:t>
            </a:r>
          </a:p>
          <a:p>
            <a:endParaRPr lang="en-US" dirty="0" smtClean="0">
              <a:latin typeface="Aparajita" pitchFamily="34" charset="0"/>
              <a:cs typeface="Aparajita" pitchFamily="34" charset="0"/>
            </a:endParaRPr>
          </a:p>
          <a:p>
            <a:pPr lvl="0">
              <a:buFont typeface="Arial" pitchFamily="34" charset="0"/>
              <a:buChar char="•"/>
            </a:pPr>
            <a:r>
              <a:rPr lang="en-US" sz="2400" dirty="0" smtClean="0">
                <a:latin typeface="Aparajita" pitchFamily="34" charset="0"/>
                <a:cs typeface="Aparajita" pitchFamily="34" charset="0"/>
              </a:rPr>
              <a:t>The civil Engineering Department of Chandil Polytechnic is driven to provide an conducive environment and educational experience from which students and faculty contribute to society for learning, creativity and problem solving skill</a:t>
            </a:r>
          </a:p>
          <a:p>
            <a:pPr lvl="0">
              <a:buFont typeface="Arial" pitchFamily="34" charset="0"/>
              <a:buChar char="•"/>
            </a:pPr>
            <a:r>
              <a:rPr lang="en-US" sz="2400" dirty="0" smtClean="0">
                <a:latin typeface="Aparajita" pitchFamily="34" charset="0"/>
                <a:cs typeface="Aparajita" pitchFamily="34" charset="0"/>
              </a:rPr>
              <a:t>Induce entrepreneurial skills among students for contributing to the economic development of the nation.</a:t>
            </a:r>
          </a:p>
          <a:p>
            <a:pPr lvl="0">
              <a:buFont typeface="Arial" pitchFamily="34" charset="0"/>
              <a:buChar char="•"/>
            </a:pPr>
            <a:endParaRPr lang="en-US" sz="2400" dirty="0" smtClean="0">
              <a:latin typeface="Aparajita" pitchFamily="34" charset="0"/>
              <a:cs typeface="Aparajita" pitchFamily="34" charset="0"/>
            </a:endParaRPr>
          </a:p>
          <a:p>
            <a:endParaRPr lang="en-US" dirty="0">
              <a:latin typeface="Aparajita" pitchFamily="34" charset="0"/>
              <a:cs typeface="Aparajit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0"/>
            <a:ext cx="7239000" cy="2667000"/>
          </a:xfrm>
        </p:spPr>
        <p:txBody>
          <a:bodyPr>
            <a:normAutofit lnSpcReduction="10000"/>
          </a:bodyPr>
          <a:lstStyle/>
          <a:p>
            <a:pPr>
              <a:buNone/>
            </a:pPr>
            <a:r>
              <a:rPr lang="en-US" dirty="0" smtClean="0">
                <a:latin typeface="Aparajita" pitchFamily="34" charset="0"/>
                <a:cs typeface="Aparajita" pitchFamily="34" charset="0"/>
              </a:rPr>
              <a:t> </a:t>
            </a:r>
            <a:r>
              <a:rPr lang="en-US" sz="2800" dirty="0" smtClean="0">
                <a:latin typeface="Aparajita" pitchFamily="34" charset="0"/>
                <a:cs typeface="Aparajita" pitchFamily="34" charset="0"/>
              </a:rPr>
              <a:t>A Proficient Civil Engineer Must Have To Deal With –</a:t>
            </a:r>
          </a:p>
          <a:p>
            <a:r>
              <a:rPr lang="en-US" dirty="0" smtClean="0">
                <a:latin typeface="Aparajita" pitchFamily="34" charset="0"/>
                <a:cs typeface="Aparajita" pitchFamily="34" charset="0"/>
              </a:rPr>
              <a:t>     Construction engineering </a:t>
            </a:r>
          </a:p>
          <a:p>
            <a:r>
              <a:rPr lang="en-US" dirty="0" smtClean="0">
                <a:latin typeface="Aparajita" pitchFamily="34" charset="0"/>
                <a:cs typeface="Aparajita" pitchFamily="34" charset="0"/>
              </a:rPr>
              <a:t>     Hydraulic engineering</a:t>
            </a:r>
          </a:p>
          <a:p>
            <a:r>
              <a:rPr lang="en-US" dirty="0" smtClean="0">
                <a:latin typeface="Aparajita" pitchFamily="34" charset="0"/>
                <a:cs typeface="Aparajita" pitchFamily="34" charset="0"/>
              </a:rPr>
              <a:t>     Transportation engineering     </a:t>
            </a:r>
          </a:p>
          <a:p>
            <a:r>
              <a:rPr lang="en-US" dirty="0" smtClean="0">
                <a:latin typeface="Aparajita" pitchFamily="34" charset="0"/>
                <a:cs typeface="Aparajita" pitchFamily="34" charset="0"/>
              </a:rPr>
              <a:t>     Structural engineering</a:t>
            </a:r>
          </a:p>
          <a:p>
            <a:r>
              <a:rPr lang="en-US" dirty="0" smtClean="0">
                <a:latin typeface="Aparajita" pitchFamily="34" charset="0"/>
                <a:cs typeface="Aparajita" pitchFamily="34" charset="0"/>
              </a:rPr>
              <a:t>     Environment engineering</a:t>
            </a:r>
            <a:r>
              <a:rPr lang="en-US" dirty="0">
                <a:latin typeface="Aparajita" pitchFamily="34" charset="0"/>
                <a:cs typeface="Aparajita" pitchFamily="34" charset="0"/>
              </a:rPr>
              <a:t> </a:t>
            </a:r>
            <a:r>
              <a:rPr lang="en-US" dirty="0" smtClean="0">
                <a:latin typeface="Aparajita" pitchFamily="34" charset="0"/>
                <a:cs typeface="Aparajita" pitchFamily="34" charset="0"/>
              </a:rPr>
              <a:t>and many more areas.</a:t>
            </a:r>
          </a:p>
        </p:txBody>
      </p:sp>
      <p:sp>
        <p:nvSpPr>
          <p:cNvPr id="4" name="TextBox 3"/>
          <p:cNvSpPr txBox="1"/>
          <p:nvPr/>
        </p:nvSpPr>
        <p:spPr>
          <a:xfrm>
            <a:off x="381000" y="228600"/>
            <a:ext cx="7010400" cy="3416320"/>
          </a:xfrm>
          <a:prstGeom prst="rect">
            <a:avLst/>
          </a:prstGeom>
          <a:noFill/>
        </p:spPr>
        <p:txBody>
          <a:bodyPr wrap="square" rtlCol="0">
            <a:spAutoFit/>
          </a:bodyPr>
          <a:lstStyle/>
          <a:p>
            <a:r>
              <a:rPr lang="en-US" sz="2400" b="1" dirty="0" smtClean="0">
                <a:latin typeface="Aparajita" pitchFamily="34" charset="0"/>
                <a:cs typeface="Aparajita" pitchFamily="34" charset="0"/>
              </a:rPr>
              <a:t>NECESSITY IS THE MOTHER OF INVOVATION  </a:t>
            </a:r>
            <a:r>
              <a:rPr lang="en-US" sz="2400" dirty="0" smtClean="0">
                <a:latin typeface="Aparajita" pitchFamily="34" charset="0"/>
                <a:cs typeface="Aparajita" pitchFamily="34" charset="0"/>
              </a:rPr>
              <a:t>that’s the principle in which ENGINEERING works.</a:t>
            </a:r>
          </a:p>
          <a:p>
            <a:endParaRPr lang="en-US" sz="2400" b="1" dirty="0" smtClean="0">
              <a:latin typeface="Aparajita" pitchFamily="34" charset="0"/>
              <a:cs typeface="Aparajita" pitchFamily="34" charset="0"/>
            </a:endParaRPr>
          </a:p>
          <a:p>
            <a:r>
              <a:rPr lang="en-US" sz="2400" dirty="0" smtClean="0">
                <a:latin typeface="Aparajita" pitchFamily="34" charset="0"/>
                <a:cs typeface="Aparajita" pitchFamily="34" charset="0"/>
              </a:rPr>
              <a:t>Here in civil engineering we are not only deal to </a:t>
            </a:r>
            <a:r>
              <a:rPr lang="en-US" sz="2400" b="1" dirty="0" smtClean="0">
                <a:latin typeface="Aparajita" pitchFamily="34" charset="0"/>
                <a:cs typeface="Aparajita" pitchFamily="34" charset="0"/>
              </a:rPr>
              <a:t>DESIGN</a:t>
            </a:r>
            <a:r>
              <a:rPr lang="en-US" sz="2400" dirty="0" smtClean="0">
                <a:latin typeface="Aparajita" pitchFamily="34" charset="0"/>
                <a:cs typeface="Aparajita" pitchFamily="34" charset="0"/>
              </a:rPr>
              <a:t> structure but at the same time we have to take proper care of it. That makes </a:t>
            </a:r>
            <a:r>
              <a:rPr lang="en-US" sz="2400" b="1" dirty="0" smtClean="0">
                <a:latin typeface="Aparajita" pitchFamily="34" charset="0"/>
                <a:cs typeface="Aparajita" pitchFamily="34" charset="0"/>
              </a:rPr>
              <a:t>MAINTAINANCE</a:t>
            </a:r>
            <a:r>
              <a:rPr lang="en-US" sz="2400" dirty="0" smtClean="0">
                <a:latin typeface="Aparajita" pitchFamily="34" charset="0"/>
                <a:cs typeface="Aparajita" pitchFamily="34" charset="0"/>
              </a:rPr>
              <a:t> as a inseparable part of civil engineering.</a:t>
            </a:r>
          </a:p>
          <a:p>
            <a:r>
              <a:rPr lang="en-US" sz="2400" dirty="0" smtClean="0">
                <a:latin typeface="Aparajita" pitchFamily="34" charset="0"/>
                <a:cs typeface="Aparajita" pitchFamily="34" charset="0"/>
              </a:rPr>
              <a:t>If we talk about maintenance then it should be feasible only when if the work execution should be proper thus it makes </a:t>
            </a:r>
            <a:r>
              <a:rPr lang="en-US" sz="2400" b="1" dirty="0" smtClean="0">
                <a:latin typeface="Aparajita" pitchFamily="34" charset="0"/>
                <a:cs typeface="Aparajita" pitchFamily="34" charset="0"/>
              </a:rPr>
              <a:t>EXECUTION</a:t>
            </a:r>
            <a:r>
              <a:rPr lang="en-US" sz="2400" dirty="0" smtClean="0">
                <a:latin typeface="Aparajita" pitchFamily="34" charset="0"/>
                <a:cs typeface="Aparajita" pitchFamily="34" charset="0"/>
              </a:rPr>
              <a:t> also as a inseparable part of civil engineering.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239000" cy="5617536"/>
          </a:xfrm>
        </p:spPr>
        <p:txBody>
          <a:bodyPr>
            <a:normAutofit fontScale="92500" lnSpcReduction="20000"/>
          </a:bodyPr>
          <a:lstStyle/>
          <a:p>
            <a:r>
              <a:rPr lang="en-US" dirty="0" smtClean="0">
                <a:latin typeface="Aparajita" pitchFamily="34" charset="0"/>
                <a:cs typeface="Aparajita" pitchFamily="34" charset="0"/>
              </a:rPr>
              <a:t>If you have decided to become a civil engineer then there are two options available. You can either go in for a </a:t>
            </a:r>
            <a:r>
              <a:rPr lang="en-US" b="1" dirty="0" smtClean="0">
                <a:latin typeface="Aparajita" pitchFamily="34" charset="0"/>
                <a:cs typeface="Aparajita" pitchFamily="34" charset="0"/>
              </a:rPr>
              <a:t>DIPLOMA</a:t>
            </a:r>
            <a:r>
              <a:rPr lang="en-US" dirty="0" smtClean="0">
                <a:latin typeface="Aparajita" pitchFamily="34" charset="0"/>
                <a:cs typeface="Aparajita" pitchFamily="34" charset="0"/>
              </a:rPr>
              <a:t> or </a:t>
            </a:r>
            <a:r>
              <a:rPr lang="en-US" b="1" dirty="0" smtClean="0">
                <a:latin typeface="Aparajita" pitchFamily="34" charset="0"/>
                <a:cs typeface="Aparajita" pitchFamily="34" charset="0"/>
              </a:rPr>
              <a:t>DEGREE</a:t>
            </a:r>
            <a:r>
              <a:rPr lang="en-US" dirty="0" smtClean="0">
                <a:latin typeface="Aparajita" pitchFamily="34" charset="0"/>
                <a:cs typeface="Aparajita" pitchFamily="34" charset="0"/>
              </a:rPr>
              <a:t> in civil engineering.</a:t>
            </a:r>
          </a:p>
          <a:p>
            <a:r>
              <a:rPr lang="en-US" dirty="0" smtClean="0">
                <a:latin typeface="Aparajita" pitchFamily="34" charset="0"/>
                <a:cs typeface="Aparajita" pitchFamily="34" charset="0"/>
              </a:rPr>
              <a:t>After successful completion of this diploma/degree course, you can go for a graduation /post-graduate course if you are interested in research or teaching</a:t>
            </a:r>
          </a:p>
          <a:p>
            <a:r>
              <a:rPr lang="en-US" dirty="0" smtClean="0">
                <a:latin typeface="Aparajita" pitchFamily="34" charset="0"/>
                <a:cs typeface="Aparajita" pitchFamily="34" charset="0"/>
              </a:rPr>
              <a:t> For a qualified civil engineer, there is no dearth of jobs, in both government departments and private </a:t>
            </a:r>
            <a:r>
              <a:rPr lang="en-US" dirty="0" err="1" smtClean="0">
                <a:latin typeface="Aparajita" pitchFamily="34" charset="0"/>
                <a:cs typeface="Aparajita" pitchFamily="34" charset="0"/>
              </a:rPr>
              <a:t>organisations</a:t>
            </a:r>
            <a:r>
              <a:rPr lang="en-US" dirty="0" smtClean="0">
                <a:latin typeface="Aparajita" pitchFamily="34" charset="0"/>
                <a:cs typeface="Aparajita" pitchFamily="34" charset="0"/>
              </a:rPr>
              <a:t>.                      </a:t>
            </a:r>
          </a:p>
          <a:p>
            <a:r>
              <a:rPr lang="en-US" dirty="0" smtClean="0">
                <a:latin typeface="Aparajita" pitchFamily="34" charset="0"/>
                <a:cs typeface="Aparajita" pitchFamily="34" charset="0"/>
              </a:rPr>
              <a:t> As a civil engineer, you will have to</a:t>
            </a:r>
            <a:r>
              <a:rPr lang="en-US" b="1" dirty="0" smtClean="0">
                <a:latin typeface="Aparajita" pitchFamily="34" charset="0"/>
                <a:cs typeface="Aparajita" pitchFamily="34" charset="0"/>
              </a:rPr>
              <a:t> plan out, design </a:t>
            </a:r>
            <a:r>
              <a:rPr lang="en-US" dirty="0" smtClean="0">
                <a:latin typeface="Aparajita" pitchFamily="34" charset="0"/>
                <a:cs typeface="Aparajita" pitchFamily="34" charset="0"/>
              </a:rPr>
              <a:t>and </a:t>
            </a:r>
            <a:r>
              <a:rPr lang="en-US" b="1" dirty="0" smtClean="0">
                <a:latin typeface="Aparajita" pitchFamily="34" charset="0"/>
                <a:cs typeface="Aparajita" pitchFamily="34" charset="0"/>
              </a:rPr>
              <a:t>supervise</a:t>
            </a:r>
            <a:r>
              <a:rPr lang="en-US" dirty="0" smtClean="0">
                <a:latin typeface="Aparajita" pitchFamily="34" charset="0"/>
                <a:cs typeface="Aparajita" pitchFamily="34" charset="0"/>
              </a:rPr>
              <a:t> the construction of different types of buildings.</a:t>
            </a:r>
          </a:p>
          <a:p>
            <a:r>
              <a:rPr lang="en-US" dirty="0" smtClean="0">
                <a:latin typeface="Aparajita" pitchFamily="34" charset="0"/>
                <a:cs typeface="Aparajita" pitchFamily="34" charset="0"/>
              </a:rPr>
              <a:t>Colleges offering programs in civil engineering generally extend scholarships to students from socially and economically backward classes. </a:t>
            </a:r>
          </a:p>
          <a:p>
            <a:r>
              <a:rPr lang="en-US" dirty="0" smtClean="0">
                <a:latin typeface="Aparajita" pitchFamily="34" charset="0"/>
                <a:cs typeface="Aparajita" pitchFamily="34" charset="0"/>
              </a:rPr>
              <a:t>Scholarships, free ships, stipends and financial assistance are also provided to students on the basis of merit and other qualifying criteria.</a:t>
            </a:r>
          </a:p>
          <a:p>
            <a:endParaRPr lang="en-US"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600200"/>
          </a:xfrm>
        </p:spPr>
        <p:txBody>
          <a:bodyPr>
            <a:normAutofit fontScale="90000"/>
          </a:bodyPr>
          <a:lstStyle/>
          <a:p>
            <a:r>
              <a:rPr lang="en-US" b="1" dirty="0" smtClean="0">
                <a:solidFill>
                  <a:schemeClr val="tx1"/>
                </a:solidFill>
                <a:latin typeface="Aparajita" pitchFamily="34" charset="0"/>
                <a:cs typeface="Aparajita" pitchFamily="34" charset="0"/>
              </a:rPr>
              <a:t>COURSE STRUCTURE OF CIVIL ENGINEERING</a:t>
            </a:r>
            <a:br>
              <a:rPr lang="en-US" b="1" dirty="0" smtClean="0">
                <a:solidFill>
                  <a:schemeClr val="tx1"/>
                </a:solidFill>
                <a:latin typeface="Aparajita" pitchFamily="34" charset="0"/>
                <a:cs typeface="Aparajita" pitchFamily="34" charset="0"/>
              </a:rPr>
            </a:br>
            <a:endParaRPr lang="en-US" dirty="0">
              <a:solidFill>
                <a:schemeClr val="tx1"/>
              </a:solidFill>
              <a:latin typeface="Aparajita" pitchFamily="34" charset="0"/>
              <a:cs typeface="Aparajita" pitchFamily="34" charset="0"/>
            </a:endParaRPr>
          </a:p>
        </p:txBody>
      </p:sp>
      <p:sp>
        <p:nvSpPr>
          <p:cNvPr id="3" name="Content Placeholder 2"/>
          <p:cNvSpPr>
            <a:spLocks noGrp="1"/>
          </p:cNvSpPr>
          <p:nvPr>
            <p:ph idx="1"/>
          </p:nvPr>
        </p:nvSpPr>
        <p:spPr>
          <a:xfrm>
            <a:off x="381000" y="1752600"/>
            <a:ext cx="7772400" cy="4572000"/>
          </a:xfrm>
        </p:spPr>
        <p:txBody>
          <a:bodyPr/>
          <a:lstStyle/>
          <a:p>
            <a:r>
              <a:rPr lang="en-US" dirty="0" smtClean="0">
                <a:latin typeface="Aparajita" pitchFamily="34" charset="0"/>
                <a:cs typeface="Aparajita" pitchFamily="34" charset="0"/>
              </a:rPr>
              <a:t>It consists of </a:t>
            </a:r>
            <a:r>
              <a:rPr lang="en-US" b="1" dirty="0" smtClean="0">
                <a:latin typeface="Aparajita" pitchFamily="34" charset="0"/>
                <a:cs typeface="Aparajita" pitchFamily="34" charset="0"/>
              </a:rPr>
              <a:t>three year</a:t>
            </a:r>
            <a:r>
              <a:rPr lang="en-US" dirty="0" smtClean="0">
                <a:latin typeface="Aparajita" pitchFamily="34" charset="0"/>
                <a:cs typeface="Aparajita" pitchFamily="34" charset="0"/>
              </a:rPr>
              <a:t> in diploma, each there is </a:t>
            </a:r>
            <a:r>
              <a:rPr lang="en-US" b="1" dirty="0" smtClean="0">
                <a:latin typeface="Aparajita" pitchFamily="34" charset="0"/>
                <a:cs typeface="Aparajita" pitchFamily="34" charset="0"/>
              </a:rPr>
              <a:t>2 </a:t>
            </a:r>
            <a:r>
              <a:rPr lang="en-US" b="1" dirty="0" err="1" smtClean="0">
                <a:latin typeface="Aparajita" pitchFamily="34" charset="0"/>
                <a:cs typeface="Aparajita" pitchFamily="34" charset="0"/>
              </a:rPr>
              <a:t>sem</a:t>
            </a:r>
            <a:r>
              <a:rPr lang="en-US" b="1" dirty="0" smtClean="0">
                <a:latin typeface="Aparajita" pitchFamily="34" charset="0"/>
                <a:cs typeface="Aparajita" pitchFamily="34" charset="0"/>
              </a:rPr>
              <a:t> of 6 months</a:t>
            </a:r>
            <a:r>
              <a:rPr lang="en-US" dirty="0" smtClean="0">
                <a:latin typeface="Aparajita" pitchFamily="34" charset="0"/>
                <a:cs typeface="Aparajita" pitchFamily="34" charset="0"/>
              </a:rPr>
              <a:t> each.</a:t>
            </a:r>
          </a:p>
          <a:p>
            <a:r>
              <a:rPr lang="en-US" dirty="0" smtClean="0">
                <a:latin typeface="Aparajita" pitchFamily="34" charset="0"/>
                <a:cs typeface="Aparajita" pitchFamily="34" charset="0"/>
              </a:rPr>
              <a:t>Among those three first year(1</a:t>
            </a:r>
            <a:r>
              <a:rPr lang="en-US" baseline="30000" dirty="0" smtClean="0">
                <a:latin typeface="Aparajita" pitchFamily="34" charset="0"/>
                <a:cs typeface="Aparajita" pitchFamily="34" charset="0"/>
              </a:rPr>
              <a:t>st</a:t>
            </a:r>
            <a:r>
              <a:rPr lang="en-US" dirty="0" smtClean="0">
                <a:latin typeface="Aparajita" pitchFamily="34" charset="0"/>
                <a:cs typeface="Aparajita" pitchFamily="34" charset="0"/>
              </a:rPr>
              <a:t> and 2</a:t>
            </a:r>
            <a:r>
              <a:rPr lang="en-US" baseline="30000" dirty="0" smtClean="0">
                <a:latin typeface="Aparajita" pitchFamily="34" charset="0"/>
                <a:cs typeface="Aparajita" pitchFamily="34" charset="0"/>
              </a:rPr>
              <a:t>nd</a:t>
            </a:r>
            <a:r>
              <a:rPr lang="en-US" dirty="0" smtClean="0">
                <a:latin typeface="Aparajita" pitchFamily="34" charset="0"/>
                <a:cs typeface="Aparajita" pitchFamily="34" charset="0"/>
              </a:rPr>
              <a:t> </a:t>
            </a:r>
            <a:r>
              <a:rPr lang="en-US" dirty="0" err="1" smtClean="0">
                <a:latin typeface="Aparajita" pitchFamily="34" charset="0"/>
                <a:cs typeface="Aparajita" pitchFamily="34" charset="0"/>
              </a:rPr>
              <a:t>sem</a:t>
            </a:r>
            <a:r>
              <a:rPr lang="en-US" dirty="0" smtClean="0">
                <a:latin typeface="Aparajita" pitchFamily="34" charset="0"/>
                <a:cs typeface="Aparajita" pitchFamily="34" charset="0"/>
              </a:rPr>
              <a:t>) have same syllabus.</a:t>
            </a:r>
          </a:p>
          <a:p>
            <a:r>
              <a:rPr lang="en-US" dirty="0" smtClean="0">
                <a:latin typeface="Aparajita" pitchFamily="34" charset="0"/>
                <a:cs typeface="Aparajita" pitchFamily="34" charset="0"/>
              </a:rPr>
              <a:t>2</a:t>
            </a:r>
            <a:r>
              <a:rPr lang="en-US" baseline="30000" dirty="0" smtClean="0">
                <a:latin typeface="Aparajita" pitchFamily="34" charset="0"/>
                <a:cs typeface="Aparajita" pitchFamily="34" charset="0"/>
              </a:rPr>
              <a:t>nd</a:t>
            </a:r>
            <a:r>
              <a:rPr lang="en-US" dirty="0" smtClean="0">
                <a:latin typeface="Aparajita" pitchFamily="34" charset="0"/>
                <a:cs typeface="Aparajita" pitchFamily="34" charset="0"/>
              </a:rPr>
              <a:t> and 3</a:t>
            </a:r>
            <a:r>
              <a:rPr lang="en-US" baseline="30000" dirty="0" smtClean="0">
                <a:latin typeface="Aparajita" pitchFamily="34" charset="0"/>
                <a:cs typeface="Aparajita" pitchFamily="34" charset="0"/>
              </a:rPr>
              <a:t>rd</a:t>
            </a:r>
            <a:r>
              <a:rPr lang="en-US" dirty="0" smtClean="0">
                <a:latin typeface="Aparajita" pitchFamily="34" charset="0"/>
                <a:cs typeface="Aparajita" pitchFamily="34" charset="0"/>
              </a:rPr>
              <a:t> year are designed as per to </a:t>
            </a:r>
            <a:r>
              <a:rPr lang="en-US" b="1" dirty="0" smtClean="0">
                <a:latin typeface="Aparajita" pitchFamily="34" charset="0"/>
                <a:cs typeface="Aparajita" pitchFamily="34" charset="0"/>
              </a:rPr>
              <a:t>enhance educational</a:t>
            </a:r>
            <a:r>
              <a:rPr lang="en-US" dirty="0" smtClean="0">
                <a:latin typeface="Aparajita" pitchFamily="34" charset="0"/>
                <a:cs typeface="Aparajita" pitchFamily="34" charset="0"/>
              </a:rPr>
              <a:t> as well as </a:t>
            </a:r>
            <a:r>
              <a:rPr lang="en-US" b="1" dirty="0" smtClean="0">
                <a:latin typeface="Aparajita" pitchFamily="34" charset="0"/>
                <a:cs typeface="Aparajita" pitchFamily="34" charset="0"/>
              </a:rPr>
              <a:t>institutional knowledge skill</a:t>
            </a:r>
            <a:r>
              <a:rPr lang="en-US" dirty="0" smtClean="0">
                <a:latin typeface="Aparajita" pitchFamily="34" charset="0"/>
                <a:cs typeface="Aparajita" pitchFamily="34" charset="0"/>
              </a:rPr>
              <a:t>.</a:t>
            </a:r>
          </a:p>
          <a:p>
            <a:r>
              <a:rPr lang="en-US" dirty="0" smtClean="0">
                <a:latin typeface="Aparajita" pitchFamily="34" charset="0"/>
                <a:cs typeface="Aparajita" pitchFamily="34" charset="0"/>
              </a:rPr>
              <a:t>During this period students have to </a:t>
            </a:r>
            <a:r>
              <a:rPr lang="en-US" b="1" dirty="0" smtClean="0">
                <a:latin typeface="Aparajita" pitchFamily="34" charset="0"/>
                <a:cs typeface="Aparajita" pitchFamily="34" charset="0"/>
              </a:rPr>
              <a:t>visit various sites</a:t>
            </a:r>
            <a:r>
              <a:rPr lang="en-US" dirty="0" smtClean="0">
                <a:latin typeface="Aparajita" pitchFamily="34" charset="0"/>
                <a:cs typeface="Aparajita" pitchFamily="34" charset="0"/>
              </a:rPr>
              <a:t> (including construction and established structure ,</a:t>
            </a:r>
            <a:r>
              <a:rPr lang="en-US" dirty="0" err="1" smtClean="0">
                <a:latin typeface="Aparajita" pitchFamily="34" charset="0"/>
                <a:cs typeface="Aparajita" pitchFamily="34" charset="0"/>
              </a:rPr>
              <a:t>viz</a:t>
            </a:r>
            <a:r>
              <a:rPr lang="en-US" dirty="0" smtClean="0">
                <a:latin typeface="Aparajita" pitchFamily="34" charset="0"/>
                <a:cs typeface="Aparajita" pitchFamily="34" charset="0"/>
              </a:rPr>
              <a:t> DAM, BRIDGE etc. ) </a:t>
            </a:r>
          </a:p>
          <a:p>
            <a:r>
              <a:rPr lang="en-US" dirty="0" smtClean="0">
                <a:latin typeface="Aparajita" pitchFamily="34" charset="0"/>
                <a:cs typeface="Aparajita" pitchFamily="34" charset="0"/>
              </a:rPr>
              <a:t>At end of syllabus they have to </a:t>
            </a:r>
            <a:r>
              <a:rPr lang="en-US" b="1" dirty="0" smtClean="0">
                <a:latin typeface="Aparajita" pitchFamily="34" charset="0"/>
                <a:cs typeface="Aparajita" pitchFamily="34" charset="0"/>
              </a:rPr>
              <a:t>PREPARE A PROJECT</a:t>
            </a:r>
            <a:r>
              <a:rPr lang="en-US" dirty="0" smtClean="0">
                <a:latin typeface="Aparajita" pitchFamily="34" charset="0"/>
                <a:cs typeface="Aparajita" pitchFamily="34" charset="0"/>
              </a:rPr>
              <a:t> which is suppose to reflect their interest and knowledge.</a:t>
            </a:r>
            <a:endParaRPr lang="en-US" dirty="0">
              <a:latin typeface="Aparajita" pitchFamily="34" charset="0"/>
              <a:cs typeface="Aparajit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114800"/>
            <a:ext cx="2590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parajita" pitchFamily="34" charset="0"/>
                <a:cs typeface="Aparajita" pitchFamily="34" charset="0"/>
              </a:rPr>
              <a:t>5</a:t>
            </a:r>
            <a:r>
              <a:rPr lang="en-US" sz="2400" b="1" baseline="30000" dirty="0" smtClean="0">
                <a:latin typeface="Aparajita" pitchFamily="34" charset="0"/>
                <a:cs typeface="Aparajita" pitchFamily="34" charset="0"/>
              </a:rPr>
              <a:t>th</a:t>
            </a:r>
            <a:r>
              <a:rPr lang="en-US" sz="2400" b="1" dirty="0" smtClean="0">
                <a:latin typeface="Aparajita" pitchFamily="34" charset="0"/>
                <a:cs typeface="Aparajita" pitchFamily="34" charset="0"/>
              </a:rPr>
              <a:t> </a:t>
            </a:r>
            <a:r>
              <a:rPr lang="en-US" sz="2400" b="1" dirty="0" err="1" smtClean="0">
                <a:latin typeface="Aparajita" pitchFamily="34" charset="0"/>
                <a:cs typeface="Aparajita" pitchFamily="34" charset="0"/>
              </a:rPr>
              <a:t>sem</a:t>
            </a:r>
            <a:endParaRPr lang="en-US" sz="2400" b="1" dirty="0" smtClean="0">
              <a:latin typeface="Aparajita" pitchFamily="34" charset="0"/>
              <a:cs typeface="Aparajita" pitchFamily="34" charset="0"/>
            </a:endParaRPr>
          </a:p>
          <a:p>
            <a:r>
              <a:rPr lang="en-US" dirty="0" smtClean="0"/>
              <a:t>1. Irrigation  </a:t>
            </a:r>
            <a:r>
              <a:rPr lang="en-US" dirty="0" err="1" smtClean="0"/>
              <a:t>engg</a:t>
            </a:r>
            <a:endParaRPr lang="en-US" dirty="0" smtClean="0"/>
          </a:p>
          <a:p>
            <a:r>
              <a:rPr lang="en-US" dirty="0" smtClean="0"/>
              <a:t>2. RCC Design 	</a:t>
            </a:r>
          </a:p>
          <a:p>
            <a:r>
              <a:rPr lang="en-US" dirty="0" smtClean="0"/>
              <a:t>3. Adv Surveying 	</a:t>
            </a:r>
          </a:p>
          <a:p>
            <a:r>
              <a:rPr lang="en-US" dirty="0" smtClean="0"/>
              <a:t>4. Environmental Engineering .</a:t>
            </a:r>
          </a:p>
          <a:p>
            <a:r>
              <a:rPr lang="en-US" dirty="0" smtClean="0"/>
              <a:t>5.Elective 	</a:t>
            </a:r>
          </a:p>
          <a:p>
            <a:endParaRPr lang="en-US" dirty="0" smtClean="0"/>
          </a:p>
          <a:p>
            <a:endParaRPr lang="en-US" dirty="0" smtClean="0"/>
          </a:p>
        </p:txBody>
      </p:sp>
      <p:sp>
        <p:nvSpPr>
          <p:cNvPr id="6" name="Rectangle 5"/>
          <p:cNvSpPr/>
          <p:nvPr/>
        </p:nvSpPr>
        <p:spPr>
          <a:xfrm>
            <a:off x="3962400" y="4114800"/>
            <a:ext cx="3352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parajita" pitchFamily="34" charset="0"/>
                <a:cs typeface="Aparajita" pitchFamily="34" charset="0"/>
              </a:rPr>
              <a:t>6</a:t>
            </a:r>
            <a:r>
              <a:rPr lang="en-US" sz="2800" b="1" baseline="30000" dirty="0" smtClean="0">
                <a:latin typeface="Aparajita" pitchFamily="34" charset="0"/>
                <a:cs typeface="Aparajita" pitchFamily="34" charset="0"/>
              </a:rPr>
              <a:t>th</a:t>
            </a:r>
            <a:r>
              <a:rPr lang="en-US" sz="2800" b="1" dirty="0" smtClean="0">
                <a:latin typeface="Aparajita" pitchFamily="34" charset="0"/>
                <a:cs typeface="Aparajita" pitchFamily="34" charset="0"/>
              </a:rPr>
              <a:t> </a:t>
            </a:r>
            <a:r>
              <a:rPr lang="en-US" sz="2800" b="1" dirty="0" err="1" smtClean="0">
                <a:latin typeface="Aparajita" pitchFamily="34" charset="0"/>
                <a:cs typeface="Aparajita" pitchFamily="34" charset="0"/>
              </a:rPr>
              <a:t>sem</a:t>
            </a:r>
            <a:endParaRPr lang="en-US" sz="2800" b="1" dirty="0" smtClean="0">
              <a:latin typeface="Aparajita" pitchFamily="34" charset="0"/>
              <a:cs typeface="Aparajita" pitchFamily="34" charset="0"/>
            </a:endParaRPr>
          </a:p>
          <a:p>
            <a:r>
              <a:rPr lang="en-US" dirty="0" smtClean="0"/>
              <a:t>1.Industrial </a:t>
            </a:r>
            <a:r>
              <a:rPr lang="en-US" dirty="0" err="1" smtClean="0"/>
              <a:t>Engg</a:t>
            </a:r>
            <a:r>
              <a:rPr lang="en-US" dirty="0" smtClean="0"/>
              <a:t> &amp; Mgt.</a:t>
            </a:r>
          </a:p>
          <a:p>
            <a:r>
              <a:rPr lang="en-US" dirty="0" smtClean="0"/>
              <a:t>2.Design of Steel Structure 3.Estimating &amp; Costing 	</a:t>
            </a:r>
          </a:p>
          <a:p>
            <a:r>
              <a:rPr lang="en-US" dirty="0" smtClean="0"/>
              <a:t>4.Contract &amp; Account </a:t>
            </a:r>
          </a:p>
          <a:p>
            <a:r>
              <a:rPr lang="en-US" dirty="0" smtClean="0"/>
              <a:t>5.Project / research	</a:t>
            </a:r>
          </a:p>
          <a:p>
            <a:endParaRPr lang="en-US" dirty="0" smtClean="0"/>
          </a:p>
        </p:txBody>
      </p:sp>
      <p:sp>
        <p:nvSpPr>
          <p:cNvPr id="7" name="TextBox 6"/>
          <p:cNvSpPr txBox="1"/>
          <p:nvPr/>
        </p:nvSpPr>
        <p:spPr>
          <a:xfrm>
            <a:off x="2971800" y="152400"/>
            <a:ext cx="1160895" cy="523220"/>
          </a:xfrm>
          <a:prstGeom prst="rect">
            <a:avLst/>
          </a:prstGeom>
          <a:noFill/>
        </p:spPr>
        <p:txBody>
          <a:bodyPr wrap="none" rtlCol="0">
            <a:spAutoFit/>
          </a:bodyPr>
          <a:lstStyle/>
          <a:p>
            <a:r>
              <a:rPr lang="en-US" sz="2800" b="1" dirty="0" smtClean="0">
                <a:latin typeface="Aparajita" pitchFamily="34" charset="0"/>
                <a:cs typeface="Aparajita" pitchFamily="34" charset="0"/>
              </a:rPr>
              <a:t>2</a:t>
            </a:r>
            <a:r>
              <a:rPr lang="en-US" sz="2800" b="1" baseline="30000" dirty="0" smtClean="0">
                <a:latin typeface="Aparajita" pitchFamily="34" charset="0"/>
                <a:cs typeface="Aparajita" pitchFamily="34" charset="0"/>
              </a:rPr>
              <a:t>nd</a:t>
            </a:r>
            <a:r>
              <a:rPr lang="en-US" sz="2800" b="1" dirty="0" smtClean="0">
                <a:latin typeface="Aparajita" pitchFamily="34" charset="0"/>
                <a:cs typeface="Aparajita" pitchFamily="34" charset="0"/>
              </a:rPr>
              <a:t> year</a:t>
            </a:r>
            <a:endParaRPr lang="en-US" sz="2800" b="1" dirty="0">
              <a:latin typeface="Aparajita" pitchFamily="34" charset="0"/>
              <a:cs typeface="Aparajita" pitchFamily="34" charset="0"/>
            </a:endParaRPr>
          </a:p>
        </p:txBody>
      </p:sp>
      <p:sp>
        <p:nvSpPr>
          <p:cNvPr id="8" name="TextBox 7"/>
          <p:cNvSpPr txBox="1"/>
          <p:nvPr/>
        </p:nvSpPr>
        <p:spPr>
          <a:xfrm>
            <a:off x="2895600" y="3505200"/>
            <a:ext cx="1138453" cy="523220"/>
          </a:xfrm>
          <a:prstGeom prst="rect">
            <a:avLst/>
          </a:prstGeom>
          <a:noFill/>
        </p:spPr>
        <p:txBody>
          <a:bodyPr wrap="none" rtlCol="0">
            <a:spAutoFit/>
          </a:bodyPr>
          <a:lstStyle/>
          <a:p>
            <a:r>
              <a:rPr lang="en-US" sz="2800" b="1" dirty="0" smtClean="0">
                <a:latin typeface="Aparajita" pitchFamily="34" charset="0"/>
                <a:cs typeface="Aparajita" pitchFamily="34" charset="0"/>
              </a:rPr>
              <a:t>3</a:t>
            </a:r>
            <a:r>
              <a:rPr lang="en-US" sz="2800" b="1" baseline="30000" dirty="0" smtClean="0">
                <a:latin typeface="Aparajita" pitchFamily="34" charset="0"/>
                <a:cs typeface="Aparajita" pitchFamily="34" charset="0"/>
              </a:rPr>
              <a:t>rd</a:t>
            </a:r>
            <a:r>
              <a:rPr lang="en-US" sz="2800" b="1" dirty="0" smtClean="0">
                <a:latin typeface="Aparajita" pitchFamily="34" charset="0"/>
                <a:cs typeface="Aparajita" pitchFamily="34" charset="0"/>
              </a:rPr>
              <a:t> year</a:t>
            </a:r>
            <a:endParaRPr lang="en-US" sz="2800" b="1" dirty="0">
              <a:latin typeface="Aparajita" pitchFamily="34" charset="0"/>
              <a:cs typeface="Aparajita" pitchFamily="34" charset="0"/>
            </a:endParaRPr>
          </a:p>
        </p:txBody>
      </p:sp>
      <p:sp>
        <p:nvSpPr>
          <p:cNvPr id="9" name="Rectangle 8"/>
          <p:cNvSpPr/>
          <p:nvPr/>
        </p:nvSpPr>
        <p:spPr>
          <a:xfrm>
            <a:off x="762000" y="838200"/>
            <a:ext cx="2590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IN" sz="2400" dirty="0" smtClean="0">
                <a:latin typeface="Aparajita" pitchFamily="34" charset="0"/>
                <a:cs typeface="Aparajita" pitchFamily="34" charset="0"/>
              </a:rPr>
              <a:t>             </a:t>
            </a:r>
            <a:r>
              <a:rPr lang="en-IN" sz="2400" b="1" dirty="0" smtClean="0">
                <a:latin typeface="Aparajita" pitchFamily="34" charset="0"/>
                <a:cs typeface="Aparajita" pitchFamily="34" charset="0"/>
              </a:rPr>
              <a:t>3</a:t>
            </a:r>
            <a:r>
              <a:rPr lang="en-IN" sz="2400" b="1" baseline="30000" dirty="0" smtClean="0">
                <a:latin typeface="Aparajita" pitchFamily="34" charset="0"/>
                <a:cs typeface="Aparajita" pitchFamily="34" charset="0"/>
              </a:rPr>
              <a:t>rd</a:t>
            </a:r>
            <a:r>
              <a:rPr lang="en-IN" sz="2400" b="1" dirty="0" smtClean="0">
                <a:latin typeface="Aparajita" pitchFamily="34" charset="0"/>
                <a:cs typeface="Aparajita" pitchFamily="34" charset="0"/>
              </a:rPr>
              <a:t> </a:t>
            </a:r>
            <a:r>
              <a:rPr lang="en-IN" sz="2400" b="1" dirty="0" err="1" smtClean="0">
                <a:latin typeface="Aparajita" pitchFamily="34" charset="0"/>
                <a:cs typeface="Aparajita" pitchFamily="34" charset="0"/>
              </a:rPr>
              <a:t>sem</a:t>
            </a:r>
            <a:endParaRPr lang="en-IN" sz="2400" b="1" dirty="0" smtClean="0">
              <a:latin typeface="Aparajita" pitchFamily="34" charset="0"/>
              <a:cs typeface="Aparajita" pitchFamily="34" charset="0"/>
            </a:endParaRPr>
          </a:p>
          <a:p>
            <a:pPr marL="342900" indent="-342900">
              <a:buAutoNum type="arabicPeriod"/>
            </a:pPr>
            <a:r>
              <a:rPr lang="en-IN" sz="2400" dirty="0" err="1" smtClean="0">
                <a:latin typeface="Aparajita" pitchFamily="34" charset="0"/>
                <a:cs typeface="Aparajita" pitchFamily="34" charset="0"/>
              </a:rPr>
              <a:t>Engg</a:t>
            </a:r>
            <a:r>
              <a:rPr lang="en-IN" sz="2400" dirty="0" smtClean="0">
                <a:latin typeface="Aparajita" pitchFamily="34" charset="0"/>
                <a:cs typeface="Aparajita" pitchFamily="34" charset="0"/>
              </a:rPr>
              <a:t> Maths III</a:t>
            </a:r>
          </a:p>
          <a:p>
            <a:pPr marL="342900" indent="-342900">
              <a:buAutoNum type="arabicPeriod"/>
            </a:pPr>
            <a:r>
              <a:rPr lang="en-IN" sz="2400" dirty="0" smtClean="0">
                <a:latin typeface="Aparajita" pitchFamily="34" charset="0"/>
                <a:cs typeface="Aparajita" pitchFamily="34" charset="0"/>
              </a:rPr>
              <a:t>Surveying</a:t>
            </a:r>
          </a:p>
          <a:p>
            <a:pPr marL="342900" indent="-342900">
              <a:buAutoNum type="arabicPeriod" startAt="3"/>
            </a:pPr>
            <a:r>
              <a:rPr lang="en-IN" sz="2400" dirty="0" smtClean="0">
                <a:latin typeface="Aparajita" pitchFamily="34" charset="0"/>
                <a:cs typeface="Aparajita" pitchFamily="34" charset="0"/>
              </a:rPr>
              <a:t>Building material</a:t>
            </a:r>
          </a:p>
          <a:p>
            <a:pPr marL="342900" indent="-342900">
              <a:buAutoNum type="arabicPeriod" startAt="3"/>
            </a:pPr>
            <a:r>
              <a:rPr lang="en-IN" sz="2400" dirty="0" smtClean="0">
                <a:latin typeface="Aparajita" pitchFamily="34" charset="0"/>
                <a:cs typeface="Aparajita" pitchFamily="34" charset="0"/>
              </a:rPr>
              <a:t>Strength of material</a:t>
            </a:r>
          </a:p>
          <a:p>
            <a:r>
              <a:rPr lang="en-IN" sz="2400" dirty="0" smtClean="0">
                <a:latin typeface="Aparajita" pitchFamily="34" charset="0"/>
                <a:cs typeface="Aparajita" pitchFamily="34" charset="0"/>
              </a:rPr>
              <a:t>5.   Building design</a:t>
            </a:r>
            <a:endParaRPr lang="en-US" sz="2400" dirty="0">
              <a:latin typeface="Aparajita" pitchFamily="34" charset="0"/>
              <a:cs typeface="Aparajita" pitchFamily="34" charset="0"/>
            </a:endParaRPr>
          </a:p>
        </p:txBody>
      </p:sp>
      <p:sp>
        <p:nvSpPr>
          <p:cNvPr id="10" name="Rectangle 9"/>
          <p:cNvSpPr/>
          <p:nvPr/>
        </p:nvSpPr>
        <p:spPr>
          <a:xfrm>
            <a:off x="3962400" y="838200"/>
            <a:ext cx="3276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en-IN" sz="2400" b="1" dirty="0" smtClean="0">
                <a:latin typeface="Aparajita" pitchFamily="34" charset="0"/>
                <a:cs typeface="Aparajita" pitchFamily="34" charset="0"/>
              </a:rPr>
              <a:t>4</a:t>
            </a:r>
            <a:r>
              <a:rPr lang="en-IN" sz="2400" b="1" baseline="30000" dirty="0" smtClean="0">
                <a:latin typeface="Aparajita" pitchFamily="34" charset="0"/>
                <a:cs typeface="Aparajita" pitchFamily="34" charset="0"/>
              </a:rPr>
              <a:t>th</a:t>
            </a:r>
            <a:r>
              <a:rPr lang="en-IN" sz="2400" b="1" dirty="0" smtClean="0">
                <a:latin typeface="Aparajita" pitchFamily="34" charset="0"/>
                <a:cs typeface="Aparajita" pitchFamily="34" charset="0"/>
              </a:rPr>
              <a:t> </a:t>
            </a:r>
            <a:r>
              <a:rPr lang="en-IN" sz="2400" b="1" dirty="0" err="1" smtClean="0">
                <a:latin typeface="Aparajita" pitchFamily="34" charset="0"/>
                <a:cs typeface="Aparajita" pitchFamily="34" charset="0"/>
              </a:rPr>
              <a:t>sem</a:t>
            </a:r>
            <a:endParaRPr lang="en-IN" sz="2400" b="1" dirty="0" smtClean="0">
              <a:latin typeface="Aparajita" pitchFamily="34" charset="0"/>
              <a:cs typeface="Aparajita" pitchFamily="34" charset="0"/>
            </a:endParaRPr>
          </a:p>
          <a:p>
            <a:pPr marL="457200" indent="-457200">
              <a:buAutoNum type="arabicPeriod"/>
            </a:pPr>
            <a:r>
              <a:rPr lang="en-IN" sz="2400" dirty="0" smtClean="0">
                <a:latin typeface="Aparajita" pitchFamily="34" charset="0"/>
                <a:cs typeface="Aparajita" pitchFamily="34" charset="0"/>
              </a:rPr>
              <a:t>Construction Technology</a:t>
            </a:r>
          </a:p>
          <a:p>
            <a:pPr marL="457200" indent="-457200">
              <a:buAutoNum type="arabicPeriod"/>
            </a:pPr>
            <a:r>
              <a:rPr lang="en-IN" sz="2400" dirty="0" smtClean="0">
                <a:latin typeface="Aparajita" pitchFamily="34" charset="0"/>
                <a:cs typeface="Aparajita" pitchFamily="34" charset="0"/>
              </a:rPr>
              <a:t>Geo Technical </a:t>
            </a:r>
            <a:r>
              <a:rPr lang="en-IN" sz="2400" dirty="0" err="1" smtClean="0">
                <a:latin typeface="Aparajita" pitchFamily="34" charset="0"/>
                <a:cs typeface="Aparajita" pitchFamily="34" charset="0"/>
              </a:rPr>
              <a:t>Engg</a:t>
            </a:r>
            <a:endParaRPr lang="en-IN" sz="2400" dirty="0" smtClean="0">
              <a:latin typeface="Aparajita" pitchFamily="34" charset="0"/>
              <a:cs typeface="Aparajita" pitchFamily="34" charset="0"/>
            </a:endParaRPr>
          </a:p>
          <a:p>
            <a:pPr marL="457200" indent="-457200">
              <a:buAutoNum type="arabicPeriod"/>
            </a:pPr>
            <a:r>
              <a:rPr lang="en-IN" sz="2400" dirty="0" smtClean="0">
                <a:latin typeface="Aparajita" pitchFamily="34" charset="0"/>
                <a:cs typeface="Aparajita" pitchFamily="34" charset="0"/>
              </a:rPr>
              <a:t> Hydraulics</a:t>
            </a:r>
          </a:p>
          <a:p>
            <a:r>
              <a:rPr lang="en-IN" sz="2400" dirty="0" smtClean="0">
                <a:latin typeface="Aparajita" pitchFamily="34" charset="0"/>
                <a:cs typeface="Aparajita" pitchFamily="34" charset="0"/>
              </a:rPr>
              <a:t>4.     Theory of Structure</a:t>
            </a:r>
          </a:p>
          <a:p>
            <a:r>
              <a:rPr lang="en-IN" sz="2400" dirty="0" smtClean="0">
                <a:latin typeface="Aparajita" pitchFamily="34" charset="0"/>
                <a:cs typeface="Aparajita" pitchFamily="34" charset="0"/>
              </a:rPr>
              <a:t>5.     Transportation </a:t>
            </a:r>
            <a:r>
              <a:rPr lang="en-IN" sz="2400" dirty="0" err="1" smtClean="0">
                <a:latin typeface="Aparajita" pitchFamily="34" charset="0"/>
                <a:cs typeface="Aparajita" pitchFamily="34" charset="0"/>
              </a:rPr>
              <a:t>Engg</a:t>
            </a:r>
            <a:r>
              <a:rPr lang="en-IN" sz="2400" dirty="0" smtClean="0">
                <a:latin typeface="Aparajita" pitchFamily="34" charset="0"/>
                <a:cs typeface="Aparajita" pitchFamily="34" charset="0"/>
              </a:rPr>
              <a:t>.</a:t>
            </a:r>
            <a:endParaRPr lang="en-US" sz="2400" dirty="0">
              <a:latin typeface="Aparajita" pitchFamily="34" charset="0"/>
              <a:cs typeface="Aparajit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238</TotalTime>
  <Words>767</Words>
  <Application>Microsoft Office PowerPoint</Application>
  <PresentationFormat>On-screen Show (4:3)</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DEPARTMENT OF CIVIL ENGINEERING</vt:lpstr>
      <vt:lpstr>WHY CIVIL ENGINEERING ?? CIVIL IN  BRIEF</vt:lpstr>
      <vt:lpstr>CIVIL ENGINEERING CAN BE SEEN AS -</vt:lpstr>
      <vt:lpstr>Slide 4</vt:lpstr>
      <vt:lpstr>Slide 5</vt:lpstr>
      <vt:lpstr>Slide 6</vt:lpstr>
      <vt:lpstr>Slide 7</vt:lpstr>
      <vt:lpstr>COURSE STRUCTURE OF CIVIL ENGINEERING </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ENGINEERING</dc:title>
  <dc:creator>ajit</dc:creator>
  <cp:lastModifiedBy>HP</cp:lastModifiedBy>
  <cp:revision>35</cp:revision>
  <dcterms:created xsi:type="dcterms:W3CDTF">2006-08-16T00:00:00Z</dcterms:created>
  <dcterms:modified xsi:type="dcterms:W3CDTF">2020-01-03T10:18:33Z</dcterms:modified>
</cp:coreProperties>
</file>